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1" r:id="rId5"/>
    <p:sldId id="259" r:id="rId6"/>
    <p:sldId id="260" r:id="rId7"/>
    <p:sldId id="266" r:id="rId8"/>
    <p:sldId id="267" r:id="rId9"/>
    <p:sldId id="268" r:id="rId10"/>
    <p:sldId id="265" r:id="rId11"/>
    <p:sldId id="270" r:id="rId12"/>
    <p:sldId id="262" r:id="rId13"/>
    <p:sldId id="271" r:id="rId14"/>
    <p:sldId id="263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3"/>
            <a:ext cx="7772400" cy="23860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 smtClean="0">
                <a:solidFill>
                  <a:srgbClr val="FF0000"/>
                </a:solidFill>
              </a:rPr>
              <a:t>Профилактика деструктивного поведения у несовершеннолетних в условиях образовательной организации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4929198"/>
            <a:ext cx="4543412" cy="1752600"/>
          </a:xfrm>
        </p:spPr>
        <p:txBody>
          <a:bodyPr/>
          <a:lstStyle/>
          <a:p>
            <a:r>
              <a:rPr lang="ru-RU" dirty="0" smtClean="0"/>
              <a:t>педагог – </a:t>
            </a:r>
            <a:r>
              <a:rPr lang="ru-RU" dirty="0" smtClean="0"/>
              <a:t>психолог</a:t>
            </a:r>
            <a:endParaRPr lang="ru-RU" dirty="0" smtClean="0"/>
          </a:p>
          <a:p>
            <a:r>
              <a:rPr lang="ru-RU" dirty="0" smtClean="0"/>
              <a:t>Чернышева Е.И.</a:t>
            </a:r>
            <a:endParaRPr lang="ru-RU" dirty="0"/>
          </a:p>
        </p:txBody>
      </p:sp>
      <p:pic>
        <p:nvPicPr>
          <p:cNvPr id="2049" name="Picture 1" descr="G:\5.03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256"/>
            <a:ext cx="3500430" cy="25717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G:\5.03\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Боль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Работа на душевной болью:</a:t>
            </a:r>
          </a:p>
          <a:p>
            <a:r>
              <a:rPr lang="ru-RU" dirty="0" smtClean="0"/>
              <a:t>представить боль (на что похожа, нарисовать);</a:t>
            </a:r>
          </a:p>
          <a:p>
            <a:r>
              <a:rPr lang="ru-RU" dirty="0" smtClean="0"/>
              <a:t>сжать ее (сжимается? можно ли ее уменьшить);</a:t>
            </a:r>
          </a:p>
          <a:p>
            <a:r>
              <a:rPr lang="ru-RU" dirty="0" smtClean="0"/>
              <a:t>потрогать боль;</a:t>
            </a:r>
          </a:p>
          <a:p>
            <a:r>
              <a:rPr lang="ru-RU" dirty="0" smtClean="0"/>
              <a:t>какого цвета боль.</a:t>
            </a:r>
          </a:p>
          <a:p>
            <a:pPr>
              <a:buNone/>
            </a:pPr>
            <a:r>
              <a:rPr lang="ru-RU" dirty="0" smtClean="0"/>
              <a:t>Садизм - как реакция на боль.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Садизм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G:\5.03\03-The-Girl-Next-Door-1200x6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58217"/>
            <a:ext cx="8286808" cy="46211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Рекомендовано для </a:t>
            </a:r>
            <a:r>
              <a:rPr lang="ru-RU" dirty="0" smtClean="0">
                <a:solidFill>
                  <a:srgbClr val="FF0000"/>
                </a:solidFill>
              </a:rPr>
              <a:t>просмотра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Санкт - Петербургский академический театр имени </a:t>
            </a:r>
            <a:r>
              <a:rPr lang="ru-RU" dirty="0" err="1" smtClean="0"/>
              <a:t>Ленсовета</a:t>
            </a:r>
            <a:r>
              <a:rPr lang="ru-RU" dirty="0" smtClean="0"/>
              <a:t> (телеканал "Культура"): Алиса Фрейндлих. </a:t>
            </a:r>
            <a:r>
              <a:rPr lang="ru-RU" dirty="0" smtClean="0">
                <a:solidFill>
                  <a:srgbClr val="FF0000"/>
                </a:solidFill>
              </a:rPr>
              <a:t>Спектакль по пьесе Эрика-Эммануэля </a:t>
            </a:r>
            <a:r>
              <a:rPr lang="ru-RU" dirty="0" err="1" smtClean="0">
                <a:solidFill>
                  <a:srgbClr val="FF0000"/>
                </a:solidFill>
              </a:rPr>
              <a:t>Шмитта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"Оскар и </a:t>
            </a:r>
            <a:r>
              <a:rPr lang="ru-RU" b="1" dirty="0" err="1" smtClean="0">
                <a:solidFill>
                  <a:srgbClr val="FF0000"/>
                </a:solidFill>
              </a:rPr>
              <a:t>Розовая</a:t>
            </a:r>
            <a:r>
              <a:rPr lang="ru-RU" b="1" dirty="0" smtClean="0">
                <a:solidFill>
                  <a:srgbClr val="FF0000"/>
                </a:solidFill>
              </a:rPr>
              <a:t> дама" </a:t>
            </a:r>
            <a:r>
              <a:rPr lang="ru-RU" dirty="0" smtClean="0"/>
              <a:t>Четырнадцать писем к Богу (одно желание в день, погода 12 дней). 10-летний мальчик, больной </a:t>
            </a:r>
            <a:r>
              <a:rPr lang="ru-RU" dirty="0" smtClean="0"/>
              <a:t>раком, </a:t>
            </a:r>
            <a:r>
              <a:rPr lang="ru-RU" dirty="0" smtClean="0"/>
              <a:t>пишет письмо Богу.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Фильм «Виноваты звезды».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Фильм «</a:t>
            </a:r>
            <a:r>
              <a:rPr lang="en-US" dirty="0" err="1" smtClean="0">
                <a:solidFill>
                  <a:srgbClr val="FF0000"/>
                </a:solidFill>
              </a:rPr>
              <a:t>Korczak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  <a:r>
              <a:rPr lang="ru-RU" dirty="0" smtClean="0"/>
              <a:t> (1990</a:t>
            </a:r>
            <a:r>
              <a:rPr lang="ru-RU" dirty="0" smtClean="0"/>
              <a:t>)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G:\5.03\agressivnoe_povedenie_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001156" cy="557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G:\5.03\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G:\5.03\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6" name="AutoShape 2" descr="https://ds02.infourok.ru/uploads/ex/0c92/0005ec79-3511a59a/img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ds02.infourok.ru/uploads/ex/0c92/0005ec79-3511a59a/img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G:\5.03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G:\5.03\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413753" cy="6238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28728" y="857232"/>
            <a:ext cx="64294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Виды деструктивного поведения:</a:t>
            </a:r>
          </a:p>
          <a:p>
            <a:pPr algn="ctr"/>
            <a:endParaRPr lang="ru-RU" sz="4800" dirty="0" smtClean="0"/>
          </a:p>
          <a:p>
            <a:pPr algn="ctr">
              <a:buFont typeface="Arial" charset="0"/>
              <a:buChar char="•"/>
            </a:pPr>
            <a:r>
              <a:rPr lang="ru-RU" sz="4800" dirty="0" smtClean="0"/>
              <a:t>Агрессия</a:t>
            </a:r>
          </a:p>
          <a:p>
            <a:pPr algn="ctr">
              <a:buFont typeface="Arial" charset="0"/>
              <a:buChar char="•"/>
            </a:pPr>
            <a:r>
              <a:rPr lang="ru-RU" sz="4800" dirty="0" smtClean="0"/>
              <a:t>Суицид</a:t>
            </a:r>
          </a:p>
          <a:p>
            <a:pPr algn="ctr">
              <a:buFont typeface="Arial" charset="0"/>
              <a:buChar char="•"/>
            </a:pPr>
            <a:r>
              <a:rPr lang="ru-RU" sz="4800" dirty="0" smtClean="0"/>
              <a:t>Горе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G:\5.03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endParaRPr lang="ru-RU" sz="44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4400" dirty="0" smtClean="0">
              <a:solidFill>
                <a:srgbClr val="FF0000"/>
              </a:solidFill>
            </a:endParaRPr>
          </a:p>
          <a:p>
            <a:r>
              <a:rPr lang="ru-RU" sz="4400" dirty="0" smtClean="0"/>
              <a:t>- на самого себя,</a:t>
            </a:r>
          </a:p>
          <a:p>
            <a:r>
              <a:rPr lang="ru-RU" sz="4400" dirty="0" smtClean="0"/>
              <a:t>- на слабого</a:t>
            </a:r>
          </a:p>
          <a:p>
            <a:r>
              <a:rPr lang="ru-RU" sz="4400" dirty="0" smtClean="0"/>
              <a:t>- на обидчика</a:t>
            </a:r>
          </a:p>
          <a:p>
            <a:r>
              <a:rPr lang="ru-RU" sz="4400" dirty="0" smtClean="0"/>
              <a:t>- на одушевленные существа («Крысиный путь») и неодушевленные предметы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428604"/>
            <a:ext cx="771530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Аутоагрессия</a:t>
            </a:r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направлена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Типы агрессивной личности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>
                <a:solidFill>
                  <a:srgbClr val="FF0000"/>
                </a:solidFill>
              </a:rPr>
              <a:t>Самовлюбленная, демонстративная </a:t>
            </a:r>
            <a:r>
              <a:rPr lang="ru-RU" dirty="0" smtClean="0"/>
              <a:t>(</a:t>
            </a:r>
            <a:r>
              <a:rPr lang="ru-RU" dirty="0" err="1" smtClean="0"/>
              <a:t>нарцисстическая</a:t>
            </a:r>
            <a:r>
              <a:rPr lang="ru-RU" dirty="0" smtClean="0"/>
              <a:t>) личность. Уязвимость к ситуации. Пример (девушка у психотерапевта). Работа с семьей.</a:t>
            </a:r>
          </a:p>
          <a:p>
            <a:pPr lvl="0"/>
            <a:r>
              <a:rPr lang="ru-RU" dirty="0" smtClean="0">
                <a:solidFill>
                  <a:srgbClr val="FF0000"/>
                </a:solidFill>
              </a:rPr>
              <a:t>Эмоционально-неустойчивая, импульсивная </a:t>
            </a:r>
            <a:r>
              <a:rPr lang="ru-RU" dirty="0" smtClean="0"/>
              <a:t>(пограничная) личность. Техника «Горячий стул» (Обеспеченный, импульсивный парень на приеме – бросила девушка).</a:t>
            </a:r>
          </a:p>
          <a:p>
            <a:pPr lvl="0"/>
            <a:r>
              <a:rPr lang="ru-RU" dirty="0" smtClean="0">
                <a:solidFill>
                  <a:srgbClr val="FF0000"/>
                </a:solidFill>
              </a:rPr>
              <a:t>Тревожно – мнительная зависимая</a:t>
            </a:r>
            <a:r>
              <a:rPr lang="ru-RU" dirty="0" smtClean="0"/>
              <a:t> личность (страх, тревожность, которые перерастают в характер). Тактильный прием, горячий чай, беседа.</a:t>
            </a:r>
          </a:p>
          <a:p>
            <a:pPr lvl="0"/>
            <a:r>
              <a:rPr lang="ru-RU" dirty="0" smtClean="0">
                <a:solidFill>
                  <a:srgbClr val="FF0000"/>
                </a:solidFill>
              </a:rPr>
              <a:t>Депрессивная</a:t>
            </a:r>
            <a:r>
              <a:rPr lang="ru-RU" dirty="0" smtClean="0"/>
              <a:t> личность (начитанные, спасатели). Могут задавать вопросы про смысл жизни и смерти, склонные к суицидальным настроениям. В семье встают на сторону «слабого» родителя. Рекомендации: сделать волонтерами, нужными в коллективе.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Проявления агрессии: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1. </a:t>
            </a:r>
            <a:r>
              <a:rPr lang="ru-RU" dirty="0" err="1" smtClean="0">
                <a:solidFill>
                  <a:srgbClr val="FF0000"/>
                </a:solidFill>
              </a:rPr>
              <a:t>Буллинг</a:t>
            </a:r>
            <a:r>
              <a:rPr lang="ru-RU" dirty="0" smtClean="0"/>
              <a:t> - травля одного из членов коллектива со стороны остальных членов коллектива или его части. </a:t>
            </a:r>
          </a:p>
          <a:p>
            <a:r>
              <a:rPr lang="ru-RU" dirty="0" smtClean="0"/>
              <a:t>2. </a:t>
            </a:r>
            <a:r>
              <a:rPr lang="ru-RU" dirty="0" smtClean="0">
                <a:solidFill>
                  <a:srgbClr val="FF0000"/>
                </a:solidFill>
              </a:rPr>
              <a:t>Издевательство</a:t>
            </a:r>
            <a:r>
              <a:rPr lang="ru-RU" dirty="0" smtClean="0"/>
              <a:t> над животными </a:t>
            </a:r>
          </a:p>
          <a:p>
            <a:r>
              <a:rPr lang="ru-RU" dirty="0" smtClean="0"/>
              <a:t>3. </a:t>
            </a:r>
            <a:r>
              <a:rPr lang="ru-RU" dirty="0" smtClean="0">
                <a:solidFill>
                  <a:srgbClr val="FF0000"/>
                </a:solidFill>
              </a:rPr>
              <a:t>Нападения</a:t>
            </a:r>
            <a:r>
              <a:rPr lang="ru-RU" dirty="0" smtClean="0"/>
              <a:t> на учителей </a:t>
            </a:r>
          </a:p>
          <a:p>
            <a:r>
              <a:rPr lang="ru-RU" dirty="0" smtClean="0"/>
              <a:t>4. </a:t>
            </a:r>
            <a:r>
              <a:rPr lang="ru-RU" dirty="0" smtClean="0">
                <a:solidFill>
                  <a:srgbClr val="FF0000"/>
                </a:solidFill>
              </a:rPr>
              <a:t>Примыкание</a:t>
            </a:r>
            <a:r>
              <a:rPr lang="ru-RU" dirty="0" smtClean="0"/>
              <a:t> к асоциальным сектам, группам, в том числе и посредством </a:t>
            </a:r>
            <a:r>
              <a:rPr lang="ru-RU" dirty="0" err="1" smtClean="0"/>
              <a:t>соцсети</a:t>
            </a:r>
            <a:endParaRPr lang="ru-RU" dirty="0" smtClean="0"/>
          </a:p>
          <a:p>
            <a:r>
              <a:rPr lang="ru-RU" dirty="0" smtClean="0"/>
              <a:t>5. </a:t>
            </a:r>
            <a:r>
              <a:rPr lang="ru-RU" dirty="0" smtClean="0">
                <a:solidFill>
                  <a:srgbClr val="FF0000"/>
                </a:solidFill>
              </a:rPr>
              <a:t>Самоубийства </a:t>
            </a:r>
          </a:p>
          <a:p>
            <a:r>
              <a:rPr lang="ru-RU" dirty="0" smtClean="0"/>
              <a:t>6. </a:t>
            </a:r>
            <a:r>
              <a:rPr lang="ru-RU" dirty="0" smtClean="0">
                <a:solidFill>
                  <a:srgbClr val="FF0000"/>
                </a:solidFill>
              </a:rPr>
              <a:t>Увлечение</a:t>
            </a:r>
            <a:r>
              <a:rPr lang="ru-RU" dirty="0" smtClean="0"/>
              <a:t> экстремальными практиками, хобби (имитация захоронения, повешения, езда на крышах электричек, </a:t>
            </a:r>
            <a:r>
              <a:rPr lang="ru-RU" dirty="0" err="1" smtClean="0"/>
              <a:t>роупджампинг</a:t>
            </a:r>
            <a:r>
              <a:rPr lang="ru-RU" dirty="0" smtClean="0"/>
              <a:t> - прыгание на канате с высоких строительных объектов, нанесение себе шрамов, увечий и т.п.).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63</TotalTime>
  <Words>352</Words>
  <PresentationFormat>Экран (4:3)</PresentationFormat>
  <Paragraphs>40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«Профилактика деструктивного поведения у несовершеннолетних в условиях образовательной организации»</vt:lpstr>
      <vt:lpstr>Слайд 2</vt:lpstr>
      <vt:lpstr>Слайд 3</vt:lpstr>
      <vt:lpstr>Слайд 4</vt:lpstr>
      <vt:lpstr>Слайд 5</vt:lpstr>
      <vt:lpstr>Слайд 6</vt:lpstr>
      <vt:lpstr>Слайд 7</vt:lpstr>
      <vt:lpstr>Типы агрессивной личности:</vt:lpstr>
      <vt:lpstr>Проявления агрессии:</vt:lpstr>
      <vt:lpstr>Слайд 10</vt:lpstr>
      <vt:lpstr>Боль </vt:lpstr>
      <vt:lpstr>Садизм </vt:lpstr>
      <vt:lpstr>Рекомендовано для просмотра</vt:lpstr>
      <vt:lpstr>Рекомендации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Черновы</dc:creator>
  <cp:lastModifiedBy>Школа</cp:lastModifiedBy>
  <cp:revision>14</cp:revision>
  <dcterms:created xsi:type="dcterms:W3CDTF">2018-03-04T14:00:13Z</dcterms:created>
  <dcterms:modified xsi:type="dcterms:W3CDTF">2008-10-16T21:06:02Z</dcterms:modified>
</cp:coreProperties>
</file>